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handoutMasterIdLst>
    <p:handoutMasterId r:id="rId16"/>
  </p:handoutMasterIdLst>
  <p:sldIdLst>
    <p:sldId id="334" r:id="rId2"/>
    <p:sldId id="345" r:id="rId3"/>
    <p:sldId id="348" r:id="rId4"/>
    <p:sldId id="353" r:id="rId5"/>
    <p:sldId id="354" r:id="rId6"/>
    <p:sldId id="347" r:id="rId7"/>
    <p:sldId id="350" r:id="rId8"/>
    <p:sldId id="355" r:id="rId9"/>
    <p:sldId id="349" r:id="rId10"/>
    <p:sldId id="351" r:id="rId11"/>
    <p:sldId id="346" r:id="rId12"/>
    <p:sldId id="352" r:id="rId13"/>
    <p:sldId id="344" r:id="rId14"/>
  </p:sldIdLst>
  <p:sldSz cx="9144000" cy="6858000" type="screen4x3"/>
  <p:notesSz cx="6797675" cy="9926638"/>
  <p:defaultTextStyle>
    <a:defPPr>
      <a:defRPr lang="cs-CZ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FF9900"/>
    <a:srgbClr val="00CC00"/>
    <a:srgbClr val="FFFF00"/>
    <a:srgbClr val="CC0000"/>
    <a:srgbClr val="FF3300"/>
    <a:srgbClr val="AA834E"/>
    <a:srgbClr val="FAD9D2"/>
    <a:srgbClr val="E8E7B7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28" autoAdjust="0"/>
    <p:restoredTop sz="94472" autoAdjust="0"/>
  </p:normalViewPr>
  <p:slideViewPr>
    <p:cSldViewPr>
      <p:cViewPr varScale="1">
        <p:scale>
          <a:sx n="83" d="100"/>
          <a:sy n="83" d="100"/>
        </p:scale>
        <p:origin x="-1445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B70361-97BD-4F0B-A79F-0A2E0412C0FA}" type="datetimeFigureOut">
              <a:rPr lang="cs-CZ" smtClean="0"/>
              <a:pPr/>
              <a:t>29.05.2022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166F82-D015-4093-BD99-F83E2AC65CA7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87792266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93A66E-CAE5-4829-9B00-A910C248B68F}" type="datetimeFigureOut">
              <a:rPr lang="cs-CZ" smtClean="0"/>
              <a:pPr/>
              <a:t>29.05.2022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3DB545-1554-4C07-85AF-648941C0F5FF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1EFE44-EE43-4FFB-944B-8B51603F6075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2B9F99-2AC4-4623-B940-774571660D01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4C354D-6BCF-4608-AA86-B79DA9D9A17D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Nadpis a tabul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abulku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cs-CZ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2057E1-5321-4AF4-9226-B4FE9709F58F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EDD9D7-C5BC-4333-9667-3EE67A2ED416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2DFD82-A225-4316-96EB-E7DC25A51EB3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024786-0B4C-4CF5-BBD2-F5E651D1534A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B3B668-7914-4553-908E-4239E0F78EE8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676B4F-D0D3-4769-B2B3-D48A5D86DD28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AC4D66-96E4-4EC5-BB28-59FB43E38B4C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0263AC-FF78-478A-9BFD-72F85C4A2DDE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034257-6AA5-4477-9FF4-0FB68CC32C24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 smtClean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56C79E-B9D0-401D-B85E-7058E81A4C22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5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 předlohy nadpisů.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1D75394F-7E67-4447-870F-447DC7097956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1331913" y="5992813"/>
            <a:ext cx="6400800" cy="865187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cs-CZ" sz="2000" dirty="0" smtClean="0">
                <a:solidFill>
                  <a:schemeClr val="bg1"/>
                </a:solidFill>
              </a:rPr>
              <a:t>Vodní toky 2022</a:t>
            </a:r>
            <a:endParaRPr lang="cs-CZ" sz="2000" b="1" dirty="0" smtClean="0">
              <a:solidFill>
                <a:schemeClr val="bg1"/>
              </a:solidFill>
            </a:endParaRPr>
          </a:p>
        </p:txBody>
      </p:sp>
      <p:sp>
        <p:nvSpPr>
          <p:cNvPr id="2051" name="Rectangle 6"/>
          <p:cNvSpPr>
            <a:spLocks noGrp="1" noChangeArrowheads="1"/>
          </p:cNvSpPr>
          <p:nvPr>
            <p:ph type="ctrTitle"/>
          </p:nvPr>
        </p:nvSpPr>
        <p:spPr>
          <a:xfrm>
            <a:off x="107504" y="1196454"/>
            <a:ext cx="8928992" cy="3168650"/>
          </a:xfrm>
        </p:spPr>
        <p:txBody>
          <a:bodyPr/>
          <a:lstStyle/>
          <a:p>
            <a:pPr eaLnBrk="1" hangingPunct="1"/>
            <a:r>
              <a:rPr lang="cs-CZ" sz="1800" dirty="0" smtClean="0">
                <a:solidFill>
                  <a:schemeClr val="bg1"/>
                </a:solidFill>
              </a:rPr>
              <a:t/>
            </a:r>
            <a:br>
              <a:rPr lang="cs-CZ" sz="1800" dirty="0" smtClean="0">
                <a:solidFill>
                  <a:schemeClr val="bg1"/>
                </a:solidFill>
              </a:rPr>
            </a:br>
            <a:r>
              <a:rPr lang="cs-CZ" sz="1800" dirty="0" smtClean="0">
                <a:solidFill>
                  <a:schemeClr val="bg1"/>
                </a:solidFill>
              </a:rPr>
              <a:t/>
            </a:r>
            <a:br>
              <a:rPr lang="cs-CZ" sz="1800" dirty="0" smtClean="0">
                <a:solidFill>
                  <a:schemeClr val="bg1"/>
                </a:solidFill>
              </a:rPr>
            </a:br>
            <a:r>
              <a:rPr lang="cs-CZ" sz="1800" dirty="0" smtClean="0">
                <a:solidFill>
                  <a:schemeClr val="bg1"/>
                </a:solidFill>
              </a:rPr>
              <a:t> </a:t>
            </a:r>
            <a:br>
              <a:rPr lang="cs-CZ" sz="1800" dirty="0" smtClean="0">
                <a:solidFill>
                  <a:schemeClr val="bg1"/>
                </a:solidFill>
              </a:rPr>
            </a:br>
            <a:r>
              <a:rPr lang="cs-CZ" sz="1800" dirty="0">
                <a:solidFill>
                  <a:schemeClr val="bg1"/>
                </a:solidFill>
              </a:rPr>
              <a:t/>
            </a:r>
            <a:br>
              <a:rPr lang="cs-CZ" sz="1800" dirty="0">
                <a:solidFill>
                  <a:schemeClr val="bg1"/>
                </a:solidFill>
              </a:rPr>
            </a:br>
            <a:r>
              <a:rPr lang="cs-CZ" sz="2800" dirty="0" smtClean="0">
                <a:solidFill>
                  <a:schemeClr val="bg1"/>
                </a:solidFill>
              </a:rPr>
              <a:t>PROVOZ </a:t>
            </a:r>
            <a:r>
              <a:rPr lang="cs-CZ" sz="2800" dirty="0">
                <a:solidFill>
                  <a:schemeClr val="bg1"/>
                </a:solidFill>
              </a:rPr>
              <a:t>VODNÍCH NÁDRŽÍ PŘI EXTRÉMNÍCH HYDROLOGICKÝCH JEVECH NA DROBNÝCH VODNÍCH TOCÍCH V POVODÍ ODRY</a:t>
            </a:r>
            <a:br>
              <a:rPr lang="cs-CZ" sz="2800" dirty="0">
                <a:solidFill>
                  <a:schemeClr val="bg1"/>
                </a:solidFill>
              </a:rPr>
            </a:br>
            <a:r>
              <a:rPr lang="cs-CZ" sz="2800" dirty="0" smtClean="0">
                <a:solidFill>
                  <a:schemeClr val="bg1"/>
                </a:solidFill>
              </a:rPr>
              <a:t/>
            </a:r>
            <a:br>
              <a:rPr lang="cs-CZ" sz="2800" dirty="0" smtClean="0">
                <a:solidFill>
                  <a:schemeClr val="bg1"/>
                </a:solidFill>
              </a:rPr>
            </a:br>
            <a:r>
              <a:rPr lang="cs-CZ" sz="2800" dirty="0" smtClean="0">
                <a:solidFill>
                  <a:schemeClr val="bg1"/>
                </a:solidFill>
              </a:rPr>
              <a:t/>
            </a:r>
            <a:br>
              <a:rPr lang="cs-CZ" sz="2800" dirty="0" smtClean="0">
                <a:solidFill>
                  <a:schemeClr val="bg1"/>
                </a:solidFill>
              </a:rPr>
            </a:br>
            <a:r>
              <a:rPr lang="cs-CZ" sz="2000" dirty="0" smtClean="0">
                <a:solidFill>
                  <a:schemeClr val="bg1"/>
                </a:solidFill>
              </a:rPr>
              <a:t>Povodí Odry, státní podnik</a:t>
            </a:r>
            <a:br>
              <a:rPr lang="cs-CZ" sz="2000" dirty="0" smtClean="0">
                <a:solidFill>
                  <a:schemeClr val="bg1"/>
                </a:solidFill>
              </a:rPr>
            </a:br>
            <a:r>
              <a:rPr lang="cs-CZ" sz="2000" dirty="0" smtClean="0">
                <a:solidFill>
                  <a:schemeClr val="bg1"/>
                </a:solidFill>
              </a:rPr>
              <a:t/>
            </a:r>
            <a:br>
              <a:rPr lang="cs-CZ" sz="2000" dirty="0" smtClean="0">
                <a:solidFill>
                  <a:schemeClr val="bg1"/>
                </a:solidFill>
              </a:rPr>
            </a:br>
            <a:r>
              <a:rPr lang="cs-CZ" sz="2000" dirty="0" smtClean="0">
                <a:solidFill>
                  <a:schemeClr val="bg1"/>
                </a:solidFill>
              </a:rPr>
              <a:t>Tomáš Skokan</a:t>
            </a:r>
            <a:br>
              <a:rPr lang="cs-CZ" sz="2000" dirty="0" smtClean="0">
                <a:solidFill>
                  <a:schemeClr val="bg1"/>
                </a:solidFill>
              </a:rPr>
            </a:br>
            <a:r>
              <a:rPr lang="cs-CZ" sz="2000" dirty="0" smtClean="0">
                <a:solidFill>
                  <a:schemeClr val="bg1"/>
                </a:solidFill>
              </a:rPr>
              <a:t>Richard Šimek</a:t>
            </a:r>
            <a:br>
              <a:rPr lang="cs-CZ" sz="2000" dirty="0" smtClean="0">
                <a:solidFill>
                  <a:schemeClr val="bg1"/>
                </a:solidFill>
              </a:rPr>
            </a:br>
            <a:r>
              <a:rPr lang="cs-CZ" sz="2800" dirty="0" smtClean="0">
                <a:solidFill>
                  <a:schemeClr val="bg1"/>
                </a:solidFill>
              </a:rPr>
              <a:t/>
            </a:r>
            <a:br>
              <a:rPr lang="cs-CZ" sz="2800" dirty="0" smtClean="0">
                <a:solidFill>
                  <a:schemeClr val="bg1"/>
                </a:solidFill>
              </a:rPr>
            </a:br>
            <a:r>
              <a:rPr lang="cs-CZ" sz="2000" b="1" dirty="0" smtClean="0">
                <a:solidFill>
                  <a:schemeClr val="bg1"/>
                </a:solidFill>
              </a:rPr>
              <a:t/>
            </a:r>
            <a:br>
              <a:rPr lang="cs-CZ" sz="2000" b="1" dirty="0" smtClean="0">
                <a:solidFill>
                  <a:schemeClr val="bg1"/>
                </a:solidFill>
              </a:rPr>
            </a:br>
            <a:endParaRPr lang="cs-CZ" sz="2000" b="1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39552" y="116632"/>
            <a:ext cx="8229600" cy="5976664"/>
          </a:xfrm>
        </p:spPr>
        <p:txBody>
          <a:bodyPr/>
          <a:lstStyle/>
          <a:p>
            <a:pPr marL="0" indent="0">
              <a:buNone/>
            </a:pPr>
            <a:r>
              <a:rPr lang="cs-CZ" sz="2000" dirty="0" smtClean="0">
                <a:solidFill>
                  <a:schemeClr val="bg1"/>
                </a:solidFill>
              </a:rPr>
              <a:t>Přijatá opatření správce povodí a správce toku?</a:t>
            </a:r>
          </a:p>
          <a:p>
            <a:r>
              <a:rPr lang="cs-CZ" sz="2000" dirty="0" smtClean="0">
                <a:solidFill>
                  <a:schemeClr val="bg1"/>
                </a:solidFill>
              </a:rPr>
              <a:t>Při vyjadřovací činnosti uplatňovat technické normy, metodické pokyny apod.</a:t>
            </a:r>
          </a:p>
          <a:p>
            <a:r>
              <a:rPr lang="cs-CZ" sz="2000" dirty="0" smtClean="0">
                <a:solidFill>
                  <a:schemeClr val="bg1"/>
                </a:solidFill>
              </a:rPr>
              <a:t>Při provozu zajistit dokumentaci, kontrolu, příjezd, zabezpečení.</a:t>
            </a:r>
          </a:p>
          <a:p>
            <a:r>
              <a:rPr lang="cs-CZ" sz="2000" dirty="0" smtClean="0">
                <a:solidFill>
                  <a:schemeClr val="bg1"/>
                </a:solidFill>
              </a:rPr>
              <a:t>Nouzové přelivy, místa pro přelévání hrází.</a:t>
            </a:r>
          </a:p>
          <a:p>
            <a:r>
              <a:rPr lang="cs-CZ" sz="2000" dirty="0" smtClean="0">
                <a:solidFill>
                  <a:schemeClr val="bg1"/>
                </a:solidFill>
              </a:rPr>
              <a:t>Připravovaná databáze VD IV. kategorie podléhající TBD.</a:t>
            </a:r>
          </a:p>
          <a:p>
            <a:r>
              <a:rPr lang="cs-CZ" sz="2000" dirty="0" smtClean="0">
                <a:solidFill>
                  <a:schemeClr val="bg1"/>
                </a:solidFill>
              </a:rPr>
              <a:t>Úprava manipulačních řádů – oznamovat závady správci povodí, napouštění…</a:t>
            </a:r>
          </a:p>
          <a:p>
            <a:r>
              <a:rPr lang="cs-CZ" sz="2000" dirty="0" smtClean="0">
                <a:solidFill>
                  <a:schemeClr val="bg1"/>
                </a:solidFill>
              </a:rPr>
              <a:t>Systém sledování závad a opatření na VT a VD.</a:t>
            </a:r>
            <a:endParaRPr lang="cs-CZ" sz="2000" dirty="0">
              <a:solidFill>
                <a:schemeClr val="bg1"/>
              </a:solidFill>
            </a:endParaRPr>
          </a:p>
        </p:txBody>
      </p:sp>
      <p:pic>
        <p:nvPicPr>
          <p:cNvPr id="4" name="Obrázek 3" descr="C:\Users\SIMEK\AppData\Local\Microsoft\Windows\INetCache\Content.Word\20200505_101250.jpg"/>
          <p:cNvPicPr preferRelativeResize="0"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8" y="3356992"/>
            <a:ext cx="6335823" cy="3347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ovéPole 4"/>
          <p:cNvSpPr txBox="1"/>
          <p:nvPr/>
        </p:nvSpPr>
        <p:spPr>
          <a:xfrm>
            <a:off x="1926575" y="6309320"/>
            <a:ext cx="54537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 smtClean="0">
                <a:solidFill>
                  <a:schemeClr val="bg1"/>
                </a:solidFill>
              </a:rPr>
              <a:t>Litorální zóna v zadní části zátopy VN Bílovec </a:t>
            </a:r>
            <a:endParaRPr lang="cs-CZ" sz="2000" dirty="0">
              <a:solidFill>
                <a:schemeClr val="bg1"/>
              </a:solidFill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1547664" y="3429000"/>
            <a:ext cx="20778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>
                <a:solidFill>
                  <a:srgbClr val="FF0000"/>
                </a:solidFill>
              </a:rPr>
              <a:t>Výška hráze – 5m</a:t>
            </a:r>
          </a:p>
          <a:p>
            <a:r>
              <a:rPr lang="cs-CZ" dirty="0" smtClean="0">
                <a:solidFill>
                  <a:srgbClr val="FF0000"/>
                </a:solidFill>
              </a:rPr>
              <a:t>Objem – 90 tis. m</a:t>
            </a:r>
            <a:r>
              <a:rPr lang="cs-CZ" baseline="30000" dirty="0" smtClean="0">
                <a:solidFill>
                  <a:srgbClr val="FF0000"/>
                </a:solidFill>
              </a:rPr>
              <a:t>3</a:t>
            </a:r>
            <a:endParaRPr lang="cs-CZ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30527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7544" y="548680"/>
            <a:ext cx="8247523" cy="4644000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755576" y="5517232"/>
            <a:ext cx="7332457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>
                <a:solidFill>
                  <a:schemeClr val="bg1"/>
                </a:solidFill>
              </a:rPr>
              <a:t>Příklad zhotovené soustavy tůní v zátopě Suché nádrže Jelení </a:t>
            </a:r>
          </a:p>
          <a:p>
            <a:r>
              <a:rPr lang="cs-CZ" sz="2000" dirty="0">
                <a:solidFill>
                  <a:schemeClr val="bg1"/>
                </a:solidFill>
              </a:rPr>
              <a:t>na Kobylím potoku v Karlovicích</a:t>
            </a:r>
          </a:p>
          <a:p>
            <a:endParaRPr lang="cs-CZ" dirty="0"/>
          </a:p>
        </p:txBody>
      </p:sp>
      <p:sp>
        <p:nvSpPr>
          <p:cNvPr id="6" name="TextovéPole 5"/>
          <p:cNvSpPr txBox="1"/>
          <p:nvPr/>
        </p:nvSpPr>
        <p:spPr>
          <a:xfrm>
            <a:off x="611560" y="1052736"/>
            <a:ext cx="23519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>
                <a:solidFill>
                  <a:srgbClr val="FFC000"/>
                </a:solidFill>
              </a:rPr>
              <a:t>Výška hráze – 14,9m</a:t>
            </a:r>
          </a:p>
          <a:p>
            <a:r>
              <a:rPr lang="cs-CZ" dirty="0" smtClean="0">
                <a:solidFill>
                  <a:srgbClr val="FFC000"/>
                </a:solidFill>
              </a:rPr>
              <a:t>Objem – 890 tis. m</a:t>
            </a:r>
            <a:r>
              <a:rPr lang="cs-CZ" baseline="30000" dirty="0" smtClean="0">
                <a:solidFill>
                  <a:srgbClr val="FFC000"/>
                </a:solidFill>
              </a:rPr>
              <a:t>3</a:t>
            </a:r>
            <a:endParaRPr lang="cs-CZ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33289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3528" y="5589240"/>
            <a:ext cx="8496944" cy="864096"/>
          </a:xfrm>
        </p:spPr>
        <p:txBody>
          <a:bodyPr/>
          <a:lstStyle/>
          <a:p>
            <a:pPr>
              <a:buNone/>
            </a:pPr>
            <a:r>
              <a:rPr lang="cs-CZ" sz="2000" dirty="0" smtClean="0">
                <a:solidFill>
                  <a:schemeClr val="bg1"/>
                </a:solidFill>
              </a:rPr>
              <a:t>Příklad připravované nádrže </a:t>
            </a:r>
            <a:r>
              <a:rPr lang="cs-CZ" sz="2000" dirty="0" err="1" smtClean="0">
                <a:solidFill>
                  <a:schemeClr val="bg1"/>
                </a:solidFill>
              </a:rPr>
              <a:t>Stěbořice</a:t>
            </a:r>
            <a:r>
              <a:rPr lang="cs-CZ" sz="2000" dirty="0" smtClean="0">
                <a:solidFill>
                  <a:schemeClr val="bg1"/>
                </a:solidFill>
              </a:rPr>
              <a:t> na toku Velká ve </a:t>
            </a:r>
            <a:r>
              <a:rPr lang="cs-CZ" sz="2000" dirty="0" err="1" smtClean="0">
                <a:solidFill>
                  <a:schemeClr val="bg1"/>
                </a:solidFill>
              </a:rPr>
              <a:t>Stěbořicích</a:t>
            </a:r>
            <a:r>
              <a:rPr lang="cs-CZ" sz="2000" dirty="0" smtClean="0">
                <a:solidFill>
                  <a:schemeClr val="bg1"/>
                </a:solidFill>
              </a:rPr>
              <a:t> </a:t>
            </a:r>
          </a:p>
          <a:p>
            <a:pPr>
              <a:buNone/>
            </a:pPr>
            <a:r>
              <a:rPr lang="cs-CZ" sz="2000" dirty="0" smtClean="0">
                <a:solidFill>
                  <a:schemeClr val="bg1"/>
                </a:solidFill>
              </a:rPr>
              <a:t>s rozsáhlým souborem přírodě blízkých opatření</a:t>
            </a:r>
            <a:r>
              <a:rPr lang="cs-CZ" dirty="0" smtClean="0">
                <a:solidFill>
                  <a:schemeClr val="bg1"/>
                </a:solidFill>
              </a:rPr>
              <a:t/>
            </a:r>
            <a:br>
              <a:rPr lang="cs-CZ" dirty="0" smtClean="0">
                <a:solidFill>
                  <a:schemeClr val="bg1"/>
                </a:solidFill>
              </a:rPr>
            </a:br>
            <a:endParaRPr lang="cs-CZ" dirty="0"/>
          </a:p>
        </p:txBody>
      </p:sp>
      <p:pic>
        <p:nvPicPr>
          <p:cNvPr id="4" name="Obrázek 3"/>
          <p:cNvPicPr preferRelativeResize="0"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404664"/>
            <a:ext cx="8503717" cy="47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ovéPole 4"/>
          <p:cNvSpPr txBox="1"/>
          <p:nvPr/>
        </p:nvSpPr>
        <p:spPr>
          <a:xfrm>
            <a:off x="539552" y="764704"/>
            <a:ext cx="22236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>
                <a:solidFill>
                  <a:srgbClr val="FF0000"/>
                </a:solidFill>
              </a:rPr>
              <a:t>Výška hráze – 8,5m</a:t>
            </a:r>
          </a:p>
          <a:p>
            <a:r>
              <a:rPr lang="cs-CZ" dirty="0" smtClean="0">
                <a:solidFill>
                  <a:srgbClr val="FF0000"/>
                </a:solidFill>
              </a:rPr>
              <a:t>Objem – 1 mil. m</a:t>
            </a:r>
            <a:r>
              <a:rPr lang="cs-CZ" baseline="30000" dirty="0" smtClean="0">
                <a:solidFill>
                  <a:srgbClr val="FF0000"/>
                </a:solidFill>
              </a:rPr>
              <a:t>3</a:t>
            </a:r>
            <a:endParaRPr lang="cs-CZ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endParaRPr lang="cs-CZ" dirty="0" smtClean="0">
              <a:solidFill>
                <a:schemeClr val="bg1"/>
              </a:solidFill>
            </a:endParaRPr>
          </a:p>
          <a:p>
            <a:pPr algn="ctr">
              <a:buNone/>
            </a:pPr>
            <a:endParaRPr lang="cs-CZ" dirty="0" smtClean="0">
              <a:solidFill>
                <a:schemeClr val="bg1"/>
              </a:solidFill>
            </a:endParaRPr>
          </a:p>
          <a:p>
            <a:pPr algn="ctr">
              <a:buNone/>
            </a:pPr>
            <a:endParaRPr lang="cs-CZ" dirty="0" smtClean="0">
              <a:solidFill>
                <a:schemeClr val="bg1"/>
              </a:solidFill>
            </a:endParaRPr>
          </a:p>
          <a:p>
            <a:pPr algn="ctr">
              <a:buNone/>
            </a:pPr>
            <a:r>
              <a:rPr lang="cs-CZ" dirty="0" smtClean="0">
                <a:solidFill>
                  <a:schemeClr val="bg1"/>
                </a:solidFill>
              </a:rPr>
              <a:t>Děkuji za pozornost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4" name="Rectangle 5"/>
          <p:cNvSpPr txBox="1">
            <a:spLocks noChangeArrowheads="1"/>
          </p:cNvSpPr>
          <p:nvPr/>
        </p:nvSpPr>
        <p:spPr bwMode="auto">
          <a:xfrm>
            <a:off x="1331913" y="5992813"/>
            <a:ext cx="6400800" cy="865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ctr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cs-CZ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Vodní toky 2022</a:t>
            </a:r>
          </a:p>
          <a:p>
            <a:pPr marL="342900" marR="0" lvl="0" indent="-342900" algn="ctr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endParaRPr kumimoji="0" lang="cs-CZ" sz="2000" b="1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Obdélník 4"/>
          <p:cNvSpPr/>
          <p:nvPr/>
        </p:nvSpPr>
        <p:spPr>
          <a:xfrm>
            <a:off x="395536" y="481896"/>
            <a:ext cx="828092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s-CZ" sz="2000" dirty="0" smtClean="0">
                <a:solidFill>
                  <a:schemeClr val="bg1"/>
                </a:solidFill>
              </a:rPr>
              <a:t>Povodí Odry, státní podnik za posledních 10 let v souvislosti </a:t>
            </a:r>
            <a:br>
              <a:rPr lang="cs-CZ" sz="2000" dirty="0" smtClean="0">
                <a:solidFill>
                  <a:schemeClr val="bg1"/>
                </a:solidFill>
              </a:rPr>
            </a:br>
            <a:r>
              <a:rPr lang="cs-CZ" sz="2000" dirty="0" smtClean="0">
                <a:solidFill>
                  <a:schemeClr val="bg1"/>
                </a:solidFill>
              </a:rPr>
              <a:t>s budováním protipovodňových opatření doplnil a provedl přírodě blízká </a:t>
            </a:r>
            <a:br>
              <a:rPr lang="cs-CZ" sz="2000" dirty="0" smtClean="0">
                <a:solidFill>
                  <a:schemeClr val="bg1"/>
                </a:solidFill>
              </a:rPr>
            </a:br>
            <a:r>
              <a:rPr lang="cs-CZ" sz="2000" dirty="0" smtClean="0">
                <a:solidFill>
                  <a:schemeClr val="bg1"/>
                </a:solidFill>
              </a:rPr>
              <a:t>u 10 malých vodních nádrží na drobných vodních </a:t>
            </a:r>
            <a:r>
              <a:rPr lang="cs-CZ" sz="2000" dirty="0" smtClean="0">
                <a:solidFill>
                  <a:schemeClr val="bg1"/>
                </a:solidFill>
              </a:rPr>
              <a:t>tocích. Významně </a:t>
            </a:r>
            <a:r>
              <a:rPr lang="cs-CZ" sz="2000" dirty="0" smtClean="0">
                <a:solidFill>
                  <a:schemeClr val="bg1"/>
                </a:solidFill>
              </a:rPr>
              <a:t>přispěl ke zlepšení funkce nádrží za povodní a ekologické stability krajiny, </a:t>
            </a:r>
            <a:r>
              <a:rPr lang="cs-CZ" sz="2000" dirty="0" smtClean="0">
                <a:solidFill>
                  <a:schemeClr val="bg1"/>
                </a:solidFill>
              </a:rPr>
              <a:t>podpořil rozmanitost </a:t>
            </a:r>
            <a:r>
              <a:rPr lang="cs-CZ" sz="2000" dirty="0" smtClean="0">
                <a:solidFill>
                  <a:schemeClr val="bg1"/>
                </a:solidFill>
              </a:rPr>
              <a:t>životního prostředí a zmírňování působení sucha na krajinu v souladu se Strategickými cíli vodního hospodářství České republiky.</a:t>
            </a:r>
            <a:endParaRPr lang="cs-CZ" sz="2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587821"/>
            <a:ext cx="8229600" cy="5649491"/>
          </a:xfrm>
        </p:spPr>
        <p:txBody>
          <a:bodyPr/>
          <a:lstStyle/>
          <a:p>
            <a:pPr algn="just"/>
            <a:r>
              <a:rPr lang="cs-CZ" sz="2000" dirty="0" smtClean="0">
                <a:solidFill>
                  <a:schemeClr val="bg1"/>
                </a:solidFill>
              </a:rPr>
              <a:t>Hlavním účelem </a:t>
            </a:r>
            <a:r>
              <a:rPr lang="cs-CZ" sz="2000" dirty="0">
                <a:solidFill>
                  <a:schemeClr val="bg1"/>
                </a:solidFill>
              </a:rPr>
              <a:t>nádrží na </a:t>
            </a:r>
            <a:r>
              <a:rPr lang="cs-CZ" sz="2000" dirty="0" smtClean="0">
                <a:solidFill>
                  <a:schemeClr val="bg1"/>
                </a:solidFill>
              </a:rPr>
              <a:t>DVT ve správě Povodí Odry, </a:t>
            </a:r>
            <a:r>
              <a:rPr lang="cs-CZ" sz="2000" dirty="0" err="1" smtClean="0">
                <a:solidFill>
                  <a:schemeClr val="bg1"/>
                </a:solidFill>
              </a:rPr>
              <a:t>s.p</a:t>
            </a:r>
            <a:r>
              <a:rPr lang="cs-CZ" sz="2000" dirty="0" smtClean="0">
                <a:solidFill>
                  <a:schemeClr val="bg1"/>
                </a:solidFill>
              </a:rPr>
              <a:t>. je ochrana před povodněmi. </a:t>
            </a:r>
          </a:p>
          <a:p>
            <a:pPr algn="just"/>
            <a:r>
              <a:rPr lang="cs-CZ" sz="2000" dirty="0" smtClean="0">
                <a:solidFill>
                  <a:schemeClr val="bg1"/>
                </a:solidFill>
              </a:rPr>
              <a:t>Vzhledem k umístění </a:t>
            </a:r>
            <a:r>
              <a:rPr lang="cs-CZ" sz="2000" dirty="0">
                <a:solidFill>
                  <a:schemeClr val="bg1"/>
                </a:solidFill>
              </a:rPr>
              <a:t>nádrží </a:t>
            </a:r>
            <a:r>
              <a:rPr lang="cs-CZ" sz="2000" dirty="0" smtClean="0">
                <a:solidFill>
                  <a:schemeClr val="bg1"/>
                </a:solidFill>
              </a:rPr>
              <a:t>nad obcemi a velikosti nádrží mají většinou jen lokální význam pro transformaci povodně.</a:t>
            </a:r>
          </a:p>
          <a:p>
            <a:pPr algn="just"/>
            <a:r>
              <a:rPr lang="cs-CZ" sz="2000" dirty="0" smtClean="0">
                <a:solidFill>
                  <a:schemeClr val="bg1"/>
                </a:solidFill>
              </a:rPr>
              <a:t>V kombinaci s revitalizací (</a:t>
            </a:r>
            <a:r>
              <a:rPr lang="cs-CZ" sz="2000" dirty="0" err="1" smtClean="0">
                <a:solidFill>
                  <a:schemeClr val="bg1"/>
                </a:solidFill>
              </a:rPr>
              <a:t>renaturací</a:t>
            </a:r>
            <a:r>
              <a:rPr lang="cs-CZ" sz="2000" dirty="0" smtClean="0">
                <a:solidFill>
                  <a:schemeClr val="bg1"/>
                </a:solidFill>
              </a:rPr>
              <a:t>) navazujících úseků toků, opatřeními v zátopě (litorální pásma, tůně, ostrovy) slouží nádrže </a:t>
            </a:r>
            <a:r>
              <a:rPr lang="cs-CZ" sz="2000" dirty="0">
                <a:solidFill>
                  <a:schemeClr val="bg1"/>
                </a:solidFill>
              </a:rPr>
              <a:t>jako lokální biotop, který poskytuje stanoviště pro rozmanité druhy fauny a flóry, vytváří místní mikroklima, zásobu vody pro zvěř a další </a:t>
            </a:r>
            <a:r>
              <a:rPr lang="cs-CZ" sz="2000" dirty="0" smtClean="0">
                <a:solidFill>
                  <a:schemeClr val="bg1"/>
                </a:solidFill>
              </a:rPr>
              <a:t>živočichy, </a:t>
            </a:r>
            <a:r>
              <a:rPr lang="cs-CZ" sz="2000" dirty="0" err="1" smtClean="0">
                <a:solidFill>
                  <a:schemeClr val="bg1"/>
                </a:solidFill>
              </a:rPr>
              <a:t>samočistící</a:t>
            </a:r>
            <a:r>
              <a:rPr lang="cs-CZ" sz="2000" dirty="0" smtClean="0">
                <a:solidFill>
                  <a:schemeClr val="bg1"/>
                </a:solidFill>
              </a:rPr>
              <a:t> funkci nádrží s pozitivním vlivem </a:t>
            </a:r>
            <a:br>
              <a:rPr lang="cs-CZ" sz="2000" dirty="0" smtClean="0">
                <a:solidFill>
                  <a:schemeClr val="bg1"/>
                </a:solidFill>
              </a:rPr>
            </a:br>
            <a:r>
              <a:rPr lang="cs-CZ" sz="2000" dirty="0" smtClean="0">
                <a:solidFill>
                  <a:schemeClr val="bg1"/>
                </a:solidFill>
              </a:rPr>
              <a:t>na jakost vody.</a:t>
            </a:r>
          </a:p>
          <a:p>
            <a:pPr algn="just"/>
            <a:r>
              <a:rPr lang="cs-CZ" sz="2000" dirty="0" smtClean="0">
                <a:solidFill>
                  <a:schemeClr val="bg1"/>
                </a:solidFill>
              </a:rPr>
              <a:t>Správně navržená nádrž přispívá i ke zlepšení funkce DVT (předsazené usazovací zdrže, zpomalení odtoku, omezuje potřebu zasahovat do VT, údržba).</a:t>
            </a:r>
          </a:p>
          <a:p>
            <a:pPr algn="just"/>
            <a:r>
              <a:rPr lang="cs-CZ" sz="2000" dirty="0" smtClean="0">
                <a:solidFill>
                  <a:schemeClr val="bg1"/>
                </a:solidFill>
              </a:rPr>
              <a:t>Existuje zároveň velké množství nádrží s hlavním účelem rybochovným, rekreačním, krajinotvorným, jejichž správu nezajišťuje Povodí Odry, s.p., a které naopak mohou být spíše problematické (zhoršení kvality vody v toku, nedodržování MZP, ohrožení území vznikem ZP – ucpání výpusti nebo přelivu, přelití)</a:t>
            </a:r>
          </a:p>
          <a:p>
            <a:pPr marL="0" indent="0">
              <a:buNone/>
            </a:pPr>
            <a:endParaRPr lang="cs-CZ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08841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obsah 2"/>
          <p:cNvSpPr>
            <a:spLocks noGrp="1"/>
          </p:cNvSpPr>
          <p:nvPr>
            <p:ph idx="1"/>
          </p:nvPr>
        </p:nvSpPr>
        <p:spPr>
          <a:xfrm>
            <a:off x="457200" y="299789"/>
            <a:ext cx="8229600" cy="5649491"/>
          </a:xfrm>
        </p:spPr>
        <p:txBody>
          <a:bodyPr/>
          <a:lstStyle/>
          <a:p>
            <a:pPr marL="0" indent="0">
              <a:buNone/>
            </a:pPr>
            <a:r>
              <a:rPr lang="cs-CZ" sz="2000" dirty="0" smtClean="0">
                <a:solidFill>
                  <a:schemeClr val="bg1"/>
                </a:solidFill>
              </a:rPr>
              <a:t>Co bylo podnětem k sepsání příspěvku?</a:t>
            </a:r>
          </a:p>
          <a:p>
            <a:pPr algn="just"/>
            <a:r>
              <a:rPr lang="cs-CZ" sz="2000" dirty="0" smtClean="0">
                <a:solidFill>
                  <a:schemeClr val="bg1"/>
                </a:solidFill>
              </a:rPr>
              <a:t>Zjištění, že několik lokálních přívalových dešťů způsobilo ohrožení, poškození nebo zničení (nenávratné) několika nádrží a poškození funkce vodních toků.</a:t>
            </a:r>
          </a:p>
          <a:p>
            <a:pPr algn="just"/>
            <a:r>
              <a:rPr lang="cs-CZ" sz="2000" dirty="0" smtClean="0">
                <a:solidFill>
                  <a:schemeClr val="bg1"/>
                </a:solidFill>
              </a:rPr>
              <a:t>Zjištění, že jako správci povodí nedostáváme informace </a:t>
            </a:r>
            <a:br>
              <a:rPr lang="cs-CZ" sz="2000" dirty="0" smtClean="0">
                <a:solidFill>
                  <a:schemeClr val="bg1"/>
                </a:solidFill>
              </a:rPr>
            </a:br>
            <a:r>
              <a:rPr lang="cs-CZ" sz="2000" dirty="0" smtClean="0">
                <a:solidFill>
                  <a:schemeClr val="bg1"/>
                </a:solidFill>
              </a:rPr>
              <a:t>o mimořádných událostech.</a:t>
            </a:r>
          </a:p>
          <a:p>
            <a:pPr marL="0" indent="0">
              <a:buNone/>
            </a:pPr>
            <a:endParaRPr lang="cs-CZ" sz="2000" dirty="0">
              <a:solidFill>
                <a:schemeClr val="bg1"/>
              </a:solidFill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1520" y="2420888"/>
            <a:ext cx="7519649" cy="3564000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976538" y="6381328"/>
            <a:ext cx="72251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dirty="0" smtClean="0">
                <a:solidFill>
                  <a:schemeClr val="bg1"/>
                </a:solidFill>
              </a:rPr>
              <a:t>Stav MVN Stěbořice na potoce Velká v květnu 2021 a v květnu 2022</a:t>
            </a:r>
            <a:endParaRPr lang="cs-CZ" dirty="0">
              <a:solidFill>
                <a:schemeClr val="bg1"/>
              </a:solidFill>
            </a:endParaRPr>
          </a:p>
        </p:txBody>
      </p:sp>
      <p:pic>
        <p:nvPicPr>
          <p:cNvPr id="8" name="Obrázek 7" descr="20210515_150417.jpg"/>
          <p:cNvPicPr preferRelativeResize="0"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55576" y="2564904"/>
            <a:ext cx="7519649" cy="3564000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31640" y="2636912"/>
            <a:ext cx="7595605" cy="3600000"/>
          </a:xfrm>
          <a:prstGeom prst="rect">
            <a:avLst/>
          </a:prstGeom>
        </p:spPr>
      </p:pic>
      <p:sp>
        <p:nvSpPr>
          <p:cNvPr id="9" name="TextovéPole 8"/>
          <p:cNvSpPr txBox="1"/>
          <p:nvPr/>
        </p:nvSpPr>
        <p:spPr>
          <a:xfrm>
            <a:off x="395536" y="2852936"/>
            <a:ext cx="20778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>
                <a:solidFill>
                  <a:srgbClr val="FFC000"/>
                </a:solidFill>
              </a:rPr>
              <a:t>Výška hráze – 5m</a:t>
            </a:r>
          </a:p>
          <a:p>
            <a:r>
              <a:rPr lang="cs-CZ" dirty="0" smtClean="0">
                <a:solidFill>
                  <a:srgbClr val="FFC000"/>
                </a:solidFill>
              </a:rPr>
              <a:t>Objem – 45 tis. m</a:t>
            </a:r>
            <a:r>
              <a:rPr lang="cs-CZ" baseline="30000" dirty="0" smtClean="0">
                <a:solidFill>
                  <a:srgbClr val="FFC000"/>
                </a:solidFill>
              </a:rPr>
              <a:t>3</a:t>
            </a:r>
            <a:endParaRPr lang="cs-CZ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4876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 descr="IMG_20190523_11225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23528" y="693176"/>
            <a:ext cx="7680000" cy="4320000"/>
          </a:xfr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720080"/>
          </a:xfrm>
        </p:spPr>
        <p:txBody>
          <a:bodyPr/>
          <a:lstStyle/>
          <a:p>
            <a:endParaRPr lang="cs-CZ" dirty="0"/>
          </a:p>
        </p:txBody>
      </p:sp>
      <p:pic>
        <p:nvPicPr>
          <p:cNvPr id="5" name="Obrázek 4" descr="20200820_12080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27584" y="692696"/>
            <a:ext cx="7680000" cy="5760000"/>
          </a:xfrm>
          <a:prstGeom prst="rect">
            <a:avLst/>
          </a:prstGeom>
        </p:spPr>
      </p:pic>
      <p:pic>
        <p:nvPicPr>
          <p:cNvPr id="6" name="Obrázek 5" descr="20210622_15563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1844824"/>
            <a:ext cx="9114725" cy="4320000"/>
          </a:xfrm>
          <a:prstGeom prst="rect">
            <a:avLst/>
          </a:prstGeom>
        </p:spPr>
      </p:pic>
      <p:pic>
        <p:nvPicPr>
          <p:cNvPr id="7" name="Obrázek 6" descr="IMG_20190411_17320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67544" y="980728"/>
            <a:ext cx="7681379" cy="5760000"/>
          </a:xfrm>
          <a:prstGeom prst="rect">
            <a:avLst/>
          </a:prstGeom>
        </p:spPr>
      </p:pic>
      <p:sp>
        <p:nvSpPr>
          <p:cNvPr id="8" name="TextovéPole 7"/>
          <p:cNvSpPr txBox="1"/>
          <p:nvPr/>
        </p:nvSpPr>
        <p:spPr>
          <a:xfrm>
            <a:off x="539552" y="188640"/>
            <a:ext cx="680827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 smtClean="0">
                <a:solidFill>
                  <a:schemeClr val="bg1"/>
                </a:solidFill>
              </a:rPr>
              <a:t>MVN na Černém potoce u Návsí u Jablunkova srpen 2020</a:t>
            </a:r>
            <a:endParaRPr lang="cs-CZ" sz="2000" dirty="0">
              <a:solidFill>
                <a:schemeClr val="bg1"/>
              </a:solidFill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5940152" y="1052736"/>
            <a:ext cx="20778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>
                <a:solidFill>
                  <a:srgbClr val="FFC000"/>
                </a:solidFill>
              </a:rPr>
              <a:t>Výška hráze – 7m</a:t>
            </a:r>
          </a:p>
          <a:p>
            <a:r>
              <a:rPr lang="cs-CZ" dirty="0" smtClean="0">
                <a:solidFill>
                  <a:srgbClr val="FFC000"/>
                </a:solidFill>
              </a:rPr>
              <a:t>Objem – 26 tis. m</a:t>
            </a:r>
            <a:r>
              <a:rPr lang="cs-CZ" baseline="30000" dirty="0" smtClean="0">
                <a:solidFill>
                  <a:srgbClr val="FFC000"/>
                </a:solidFill>
              </a:rPr>
              <a:t>3</a:t>
            </a:r>
            <a:endParaRPr lang="cs-CZ" dirty="0">
              <a:solidFill>
                <a:srgbClr val="FFC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971600" y="404664"/>
            <a:ext cx="37160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 smtClean="0">
                <a:solidFill>
                  <a:schemeClr val="bg1"/>
                </a:solidFill>
              </a:rPr>
              <a:t>SN Bartošovice III červen 2021</a:t>
            </a:r>
            <a:endParaRPr lang="cs-CZ" sz="2000" dirty="0">
              <a:solidFill>
                <a:schemeClr val="bg1"/>
              </a:solidFill>
            </a:endParaRPr>
          </a:p>
        </p:txBody>
      </p:sp>
      <p:pic>
        <p:nvPicPr>
          <p:cNvPr id="5" name="Obrázek 4" descr="20200619_11482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8432" y="857250"/>
            <a:ext cx="8192000" cy="4608000"/>
          </a:xfrm>
          <a:prstGeom prst="rect">
            <a:avLst/>
          </a:prstGeom>
        </p:spPr>
      </p:pic>
      <p:pic>
        <p:nvPicPr>
          <p:cNvPr id="10" name="Obrázek 9" descr="20200622_084837_resized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980728"/>
            <a:ext cx="5364000" cy="5364000"/>
          </a:xfrm>
          <a:prstGeom prst="rect">
            <a:avLst/>
          </a:prstGeom>
        </p:spPr>
      </p:pic>
      <p:pic>
        <p:nvPicPr>
          <p:cNvPr id="12" name="Obrázek 11" descr="VN Bartošovice III po1.jpg"/>
          <p:cNvPicPr>
            <a:picLocks noChangeAspect="1"/>
          </p:cNvPicPr>
          <p:nvPr/>
        </p:nvPicPr>
        <p:blipFill>
          <a:blip r:embed="rId4" cstate="print"/>
          <a:srcRect r="24567" b="2520"/>
          <a:stretch>
            <a:fillRect/>
          </a:stretch>
        </p:blipFill>
        <p:spPr>
          <a:xfrm rot="5400000">
            <a:off x="3406154" y="1138462"/>
            <a:ext cx="5575797" cy="5404346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395536" y="1268760"/>
            <a:ext cx="22236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>
                <a:solidFill>
                  <a:srgbClr val="FF0000"/>
                </a:solidFill>
              </a:rPr>
              <a:t>Výška hráze – 7,5m</a:t>
            </a:r>
          </a:p>
          <a:p>
            <a:r>
              <a:rPr lang="cs-CZ" dirty="0" smtClean="0">
                <a:solidFill>
                  <a:srgbClr val="FF0000"/>
                </a:solidFill>
              </a:rPr>
              <a:t>Objem – 280 tis. m</a:t>
            </a:r>
            <a:r>
              <a:rPr lang="cs-CZ" baseline="30000" dirty="0" smtClean="0">
                <a:solidFill>
                  <a:srgbClr val="FF0000"/>
                </a:solidFill>
              </a:rPr>
              <a:t>3</a:t>
            </a:r>
            <a:endParaRPr lang="cs-CZ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457200" y="260648"/>
            <a:ext cx="8229600" cy="5721499"/>
          </a:xfrm>
        </p:spPr>
        <p:txBody>
          <a:bodyPr/>
          <a:lstStyle/>
          <a:p>
            <a:pPr marL="0" indent="0">
              <a:buNone/>
            </a:pPr>
            <a:r>
              <a:rPr lang="cs-CZ" sz="2000" dirty="0">
                <a:solidFill>
                  <a:schemeClr val="bg1"/>
                </a:solidFill>
              </a:rPr>
              <a:t>Základní údaje o </a:t>
            </a:r>
            <a:r>
              <a:rPr lang="cs-CZ" sz="2000" dirty="0" smtClean="0">
                <a:solidFill>
                  <a:schemeClr val="bg1"/>
                </a:solidFill>
              </a:rPr>
              <a:t>délkách vodních toků v km a </a:t>
            </a:r>
            <a:r>
              <a:rPr lang="cs-CZ" sz="2000" dirty="0">
                <a:solidFill>
                  <a:schemeClr val="bg1"/>
                </a:solidFill>
              </a:rPr>
              <a:t>jejich správě v povodí </a:t>
            </a:r>
            <a:r>
              <a:rPr lang="cs-CZ" sz="2000" dirty="0" smtClean="0">
                <a:solidFill>
                  <a:schemeClr val="bg1"/>
                </a:solidFill>
              </a:rPr>
              <a:t>Odry</a:t>
            </a:r>
          </a:p>
          <a:p>
            <a:pPr marL="0" indent="0">
              <a:buNone/>
            </a:pPr>
            <a:endParaRPr lang="cs-CZ" sz="2000" dirty="0">
              <a:solidFill>
                <a:schemeClr val="bg1"/>
              </a:solidFill>
            </a:endParaRPr>
          </a:p>
        </p:txBody>
      </p:sp>
      <p:graphicFrame>
        <p:nvGraphicFramePr>
          <p:cNvPr id="8" name="Tabulk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761738853"/>
              </p:ext>
            </p:extLst>
          </p:nvPr>
        </p:nvGraphicFramePr>
        <p:xfrm>
          <a:off x="323528" y="692696"/>
          <a:ext cx="4377432" cy="126849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188716">
                  <a:extLst>
                    <a:ext uri="{9D8B030D-6E8A-4147-A177-3AD203B41FA5}">
                      <a16:colId xmlns:a16="http://schemas.microsoft.com/office/drawing/2014/main" xmlns="" val="4111334622"/>
                    </a:ext>
                  </a:extLst>
                </a:gridCol>
                <a:gridCol w="2188716">
                  <a:extLst>
                    <a:ext uri="{9D8B030D-6E8A-4147-A177-3AD203B41FA5}">
                      <a16:colId xmlns:a16="http://schemas.microsoft.com/office/drawing/2014/main" xmlns="" val="809709891"/>
                    </a:ext>
                  </a:extLst>
                </a:gridCol>
              </a:tblGrid>
              <a:tr h="295083">
                <a:tc>
                  <a:txBody>
                    <a:bodyPr/>
                    <a:lstStyle/>
                    <a:p>
                      <a:pPr algn="l" fontAlgn="b"/>
                      <a:r>
                        <a:rPr lang="cs-CZ" sz="2000" u="none" strike="noStrike" dirty="0">
                          <a:effectLst/>
                        </a:rPr>
                        <a:t>PO</a:t>
                      </a:r>
                      <a:endParaRPr lang="cs-CZ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2000" u="none" strike="noStrike">
                          <a:effectLst/>
                        </a:rPr>
                        <a:t>3673,095</a:t>
                      </a:r>
                      <a:endParaRPr lang="cs-CZ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1941229780"/>
                  </a:ext>
                </a:extLst>
              </a:tr>
              <a:tr h="295083">
                <a:tc>
                  <a:txBody>
                    <a:bodyPr/>
                    <a:lstStyle/>
                    <a:p>
                      <a:pPr algn="l" fontAlgn="b"/>
                      <a:r>
                        <a:rPr lang="cs-CZ" sz="2000" u="none" strike="noStrike" dirty="0">
                          <a:effectLst/>
                        </a:rPr>
                        <a:t>LČR</a:t>
                      </a:r>
                      <a:endParaRPr lang="cs-CZ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2000" u="none" strike="noStrike">
                          <a:effectLst/>
                        </a:rPr>
                        <a:t>4578,169</a:t>
                      </a:r>
                      <a:endParaRPr lang="cs-CZ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3775120653"/>
                  </a:ext>
                </a:extLst>
              </a:tr>
              <a:tr h="354099">
                <a:tc>
                  <a:txBody>
                    <a:bodyPr/>
                    <a:lstStyle/>
                    <a:p>
                      <a:pPr algn="l" fontAlgn="b"/>
                      <a:r>
                        <a:rPr lang="cs-CZ" sz="2000" u="none" strike="noStrike" dirty="0">
                          <a:effectLst/>
                        </a:rPr>
                        <a:t>Ostatní </a:t>
                      </a:r>
                      <a:r>
                        <a:rPr lang="cs-CZ" sz="2000" u="none" strike="noStrike" baseline="-25000" dirty="0">
                          <a:effectLst/>
                        </a:rPr>
                        <a:t>1</a:t>
                      </a:r>
                      <a:endParaRPr lang="cs-CZ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2000" u="none" strike="noStrike">
                          <a:effectLst/>
                        </a:rPr>
                        <a:t>612,176</a:t>
                      </a:r>
                      <a:endParaRPr lang="cs-CZ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2082114511"/>
                  </a:ext>
                </a:extLst>
              </a:tr>
              <a:tr h="303514">
                <a:tc>
                  <a:txBody>
                    <a:bodyPr/>
                    <a:lstStyle/>
                    <a:p>
                      <a:pPr algn="l" fontAlgn="b"/>
                      <a:r>
                        <a:rPr lang="cs-CZ" sz="2000" u="none" strike="noStrike" dirty="0">
                          <a:effectLst/>
                        </a:rPr>
                        <a:t>Celkem</a:t>
                      </a:r>
                      <a:endParaRPr lang="cs-CZ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2000" u="none" strike="noStrike" dirty="0">
                          <a:effectLst/>
                        </a:rPr>
                        <a:t>8863,440</a:t>
                      </a:r>
                      <a:endParaRPr lang="cs-CZ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4015757612"/>
                  </a:ext>
                </a:extLst>
              </a:tr>
            </a:tbl>
          </a:graphicData>
        </a:graphic>
      </p:graphicFrame>
      <p:graphicFrame>
        <p:nvGraphicFramePr>
          <p:cNvPr id="9" name="Tabulka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337335193"/>
              </p:ext>
            </p:extLst>
          </p:nvPr>
        </p:nvGraphicFramePr>
        <p:xfrm>
          <a:off x="323528" y="2636913"/>
          <a:ext cx="4392488" cy="15240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196244">
                  <a:extLst>
                    <a:ext uri="{9D8B030D-6E8A-4147-A177-3AD203B41FA5}">
                      <a16:colId xmlns:a16="http://schemas.microsoft.com/office/drawing/2014/main" xmlns="" val="2239221877"/>
                    </a:ext>
                  </a:extLst>
                </a:gridCol>
                <a:gridCol w="2196244">
                  <a:extLst>
                    <a:ext uri="{9D8B030D-6E8A-4147-A177-3AD203B41FA5}">
                      <a16:colId xmlns:a16="http://schemas.microsoft.com/office/drawing/2014/main" xmlns="" val="798639286"/>
                    </a:ext>
                  </a:extLst>
                </a:gridCol>
              </a:tblGrid>
              <a:tr h="292993">
                <a:tc>
                  <a:txBody>
                    <a:bodyPr/>
                    <a:lstStyle/>
                    <a:p>
                      <a:pPr algn="l" fontAlgn="b"/>
                      <a:r>
                        <a:rPr lang="cs-CZ" sz="2000" u="none" strike="noStrike">
                          <a:effectLst/>
                        </a:rPr>
                        <a:t>VHVT</a:t>
                      </a:r>
                      <a:endParaRPr lang="cs-CZ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2000" u="none" strike="noStrike" dirty="0">
                          <a:effectLst/>
                        </a:rPr>
                        <a:t>1111,386</a:t>
                      </a:r>
                      <a:endParaRPr lang="cs-CZ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422320405"/>
                  </a:ext>
                </a:extLst>
              </a:tr>
              <a:tr h="292993">
                <a:tc>
                  <a:txBody>
                    <a:bodyPr/>
                    <a:lstStyle/>
                    <a:p>
                      <a:pPr algn="l" fontAlgn="b"/>
                      <a:r>
                        <a:rPr lang="cs-CZ" sz="2000" u="none" strike="noStrike">
                          <a:effectLst/>
                        </a:rPr>
                        <a:t>Drobné VT</a:t>
                      </a:r>
                      <a:endParaRPr lang="cs-CZ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2000" u="none" strike="noStrike" dirty="0">
                          <a:effectLst/>
                        </a:rPr>
                        <a:t>1855,063</a:t>
                      </a:r>
                      <a:endParaRPr lang="cs-CZ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2854036994"/>
                  </a:ext>
                </a:extLst>
              </a:tr>
              <a:tr h="292993">
                <a:tc>
                  <a:txBody>
                    <a:bodyPr/>
                    <a:lstStyle/>
                    <a:p>
                      <a:pPr algn="l" fontAlgn="b"/>
                      <a:r>
                        <a:rPr lang="cs-CZ" sz="2000" u="none" strike="noStrike">
                          <a:effectLst/>
                        </a:rPr>
                        <a:t>Odst. 4</a:t>
                      </a:r>
                      <a:endParaRPr lang="cs-CZ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2000" u="none" strike="noStrike" dirty="0">
                          <a:effectLst/>
                        </a:rPr>
                        <a:t>705,490</a:t>
                      </a:r>
                      <a:endParaRPr lang="cs-CZ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2585248283"/>
                  </a:ext>
                </a:extLst>
              </a:tr>
              <a:tr h="301364">
                <a:tc>
                  <a:txBody>
                    <a:bodyPr/>
                    <a:lstStyle/>
                    <a:p>
                      <a:pPr algn="l" fontAlgn="b"/>
                      <a:r>
                        <a:rPr lang="cs-CZ" sz="2000" u="none" strike="noStrike">
                          <a:effectLst/>
                        </a:rPr>
                        <a:t>Druhá ramena VT</a:t>
                      </a:r>
                      <a:endParaRPr lang="cs-CZ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2000" u="none" strike="noStrike">
                          <a:effectLst/>
                        </a:rPr>
                        <a:t>1,156</a:t>
                      </a:r>
                      <a:endParaRPr lang="cs-CZ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1923394580"/>
                  </a:ext>
                </a:extLst>
              </a:tr>
              <a:tr h="301364">
                <a:tc>
                  <a:txBody>
                    <a:bodyPr/>
                    <a:lstStyle/>
                    <a:p>
                      <a:pPr algn="l" fontAlgn="b"/>
                      <a:r>
                        <a:rPr lang="cs-CZ" sz="2000" u="none" strike="noStrike" dirty="0">
                          <a:effectLst/>
                        </a:rPr>
                        <a:t>Celkem</a:t>
                      </a:r>
                      <a:endParaRPr lang="cs-CZ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2000" u="none" strike="noStrike" dirty="0">
                          <a:effectLst/>
                        </a:rPr>
                        <a:t>3673,095</a:t>
                      </a:r>
                      <a:endParaRPr lang="cs-CZ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3319797166"/>
                  </a:ext>
                </a:extLst>
              </a:tr>
            </a:tbl>
          </a:graphicData>
        </a:graphic>
      </p:graphicFrame>
      <p:sp>
        <p:nvSpPr>
          <p:cNvPr id="10" name="TextovéPole 9"/>
          <p:cNvSpPr txBox="1"/>
          <p:nvPr/>
        </p:nvSpPr>
        <p:spPr>
          <a:xfrm>
            <a:off x="431616" y="2276872"/>
            <a:ext cx="29162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>
                <a:solidFill>
                  <a:schemeClr val="bg1"/>
                </a:solidFill>
              </a:rPr>
              <a:t>Vodní toky ve správě  </a:t>
            </a:r>
            <a:r>
              <a:rPr lang="cs-CZ" dirty="0" err="1" smtClean="0">
                <a:solidFill>
                  <a:schemeClr val="bg1"/>
                </a:solidFill>
              </a:rPr>
              <a:t>POd</a:t>
            </a:r>
            <a:endParaRPr lang="cs-CZ" dirty="0">
              <a:solidFill>
                <a:schemeClr val="bg1"/>
              </a:solidFill>
            </a:endParaRPr>
          </a:p>
        </p:txBody>
      </p:sp>
      <p:graphicFrame>
        <p:nvGraphicFramePr>
          <p:cNvPr id="11" name="Tabulka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74006759"/>
              </p:ext>
            </p:extLst>
          </p:nvPr>
        </p:nvGraphicFramePr>
        <p:xfrm>
          <a:off x="323528" y="4797152"/>
          <a:ext cx="4392488" cy="186992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312345">
                  <a:extLst>
                    <a:ext uri="{9D8B030D-6E8A-4147-A177-3AD203B41FA5}">
                      <a16:colId xmlns:a16="http://schemas.microsoft.com/office/drawing/2014/main" xmlns="" val="2894973726"/>
                    </a:ext>
                  </a:extLst>
                </a:gridCol>
                <a:gridCol w="2080143">
                  <a:extLst>
                    <a:ext uri="{9D8B030D-6E8A-4147-A177-3AD203B41FA5}">
                      <a16:colId xmlns:a16="http://schemas.microsoft.com/office/drawing/2014/main" xmlns="" val="1199734441"/>
                    </a:ext>
                  </a:extLst>
                </a:gridCol>
              </a:tblGrid>
              <a:tr h="345929">
                <a:tc>
                  <a:txBody>
                    <a:bodyPr/>
                    <a:lstStyle/>
                    <a:p>
                      <a:pPr algn="l" fontAlgn="b"/>
                      <a:r>
                        <a:rPr lang="cs-CZ" sz="2000" u="none" strike="noStrike">
                          <a:effectLst/>
                        </a:rPr>
                        <a:t>MO</a:t>
                      </a:r>
                      <a:endParaRPr lang="cs-CZ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2000" u="none" strike="noStrike">
                          <a:effectLst/>
                        </a:rPr>
                        <a:t>187,863</a:t>
                      </a:r>
                      <a:endParaRPr lang="cs-CZ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2048075725"/>
                  </a:ext>
                </a:extLst>
              </a:tr>
              <a:tr h="296510">
                <a:tc>
                  <a:txBody>
                    <a:bodyPr/>
                    <a:lstStyle/>
                    <a:p>
                      <a:pPr algn="l" fontAlgn="b"/>
                      <a:r>
                        <a:rPr lang="cs-CZ" sz="2000" u="none" strike="noStrike">
                          <a:effectLst/>
                        </a:rPr>
                        <a:t>Města a obce</a:t>
                      </a:r>
                      <a:endParaRPr lang="cs-CZ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2000" u="none" strike="noStrike">
                          <a:effectLst/>
                        </a:rPr>
                        <a:t>271,077</a:t>
                      </a:r>
                      <a:endParaRPr lang="cs-CZ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3014183522"/>
                  </a:ext>
                </a:extLst>
              </a:tr>
              <a:tr h="288274">
                <a:tc>
                  <a:txBody>
                    <a:bodyPr/>
                    <a:lstStyle/>
                    <a:p>
                      <a:pPr algn="l" fontAlgn="b"/>
                      <a:r>
                        <a:rPr lang="cs-CZ" sz="2000" u="none" strike="noStrike" dirty="0">
                          <a:effectLst/>
                        </a:rPr>
                        <a:t>Firmy</a:t>
                      </a:r>
                      <a:endParaRPr lang="cs-CZ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2000" u="none" strike="noStrike" dirty="0">
                          <a:effectLst/>
                        </a:rPr>
                        <a:t>114,865</a:t>
                      </a:r>
                      <a:endParaRPr lang="cs-CZ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3762011232"/>
                  </a:ext>
                </a:extLst>
              </a:tr>
              <a:tr h="288274">
                <a:tc>
                  <a:txBody>
                    <a:bodyPr/>
                    <a:lstStyle/>
                    <a:p>
                      <a:pPr algn="l" fontAlgn="b"/>
                      <a:r>
                        <a:rPr lang="cs-CZ" sz="2000" u="none" strike="noStrike">
                          <a:effectLst/>
                        </a:rPr>
                        <a:t>Fyzické osoby</a:t>
                      </a:r>
                      <a:endParaRPr lang="cs-CZ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2000" u="none" strike="noStrike">
                          <a:effectLst/>
                        </a:rPr>
                        <a:t>9,935</a:t>
                      </a:r>
                      <a:endParaRPr lang="cs-CZ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3498276853"/>
                  </a:ext>
                </a:extLst>
              </a:tr>
              <a:tr h="296510">
                <a:tc>
                  <a:txBody>
                    <a:bodyPr/>
                    <a:lstStyle/>
                    <a:p>
                      <a:pPr algn="l" fontAlgn="b"/>
                      <a:r>
                        <a:rPr lang="cs-CZ" sz="2000" u="none" strike="noStrike">
                          <a:effectLst/>
                        </a:rPr>
                        <a:t>Ostatní</a:t>
                      </a:r>
                      <a:endParaRPr lang="cs-CZ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2000" u="none" strike="noStrike">
                          <a:effectLst/>
                        </a:rPr>
                        <a:t>28,436</a:t>
                      </a:r>
                      <a:endParaRPr lang="cs-CZ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2638856893"/>
                  </a:ext>
                </a:extLst>
              </a:tr>
              <a:tr h="296510">
                <a:tc>
                  <a:txBody>
                    <a:bodyPr/>
                    <a:lstStyle/>
                    <a:p>
                      <a:pPr algn="l" fontAlgn="b"/>
                      <a:r>
                        <a:rPr lang="cs-CZ" sz="2000" u="none" strike="noStrike">
                          <a:effectLst/>
                        </a:rPr>
                        <a:t>Ostatní celkem</a:t>
                      </a:r>
                      <a:endParaRPr lang="cs-CZ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2000" u="none" strike="noStrike" dirty="0">
                          <a:effectLst/>
                        </a:rPr>
                        <a:t>612,176</a:t>
                      </a:r>
                      <a:endParaRPr lang="cs-CZ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2944627040"/>
                  </a:ext>
                </a:extLst>
              </a:tr>
            </a:tbl>
          </a:graphicData>
        </a:graphic>
      </p:graphicFrame>
      <p:sp>
        <p:nvSpPr>
          <p:cNvPr id="12" name="TextovéPole 11"/>
          <p:cNvSpPr txBox="1"/>
          <p:nvPr/>
        </p:nvSpPr>
        <p:spPr>
          <a:xfrm>
            <a:off x="400179" y="4437112"/>
            <a:ext cx="1723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>
                <a:solidFill>
                  <a:schemeClr val="bg1"/>
                </a:solidFill>
              </a:rPr>
              <a:t>Ostatní správci</a:t>
            </a:r>
            <a:endParaRPr lang="cs-CZ" dirty="0">
              <a:solidFill>
                <a:schemeClr val="bg1"/>
              </a:solidFill>
            </a:endParaRPr>
          </a:p>
        </p:txBody>
      </p:sp>
      <p:graphicFrame>
        <p:nvGraphicFramePr>
          <p:cNvPr id="13" name="Tabulka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326994544"/>
              </p:ext>
            </p:extLst>
          </p:nvPr>
        </p:nvGraphicFramePr>
        <p:xfrm>
          <a:off x="4947096" y="4797153"/>
          <a:ext cx="4089400" cy="158417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044700">
                  <a:extLst>
                    <a:ext uri="{9D8B030D-6E8A-4147-A177-3AD203B41FA5}">
                      <a16:colId xmlns:a16="http://schemas.microsoft.com/office/drawing/2014/main" xmlns="" val="3621411126"/>
                    </a:ext>
                  </a:extLst>
                </a:gridCol>
                <a:gridCol w="2044700">
                  <a:extLst>
                    <a:ext uri="{9D8B030D-6E8A-4147-A177-3AD203B41FA5}">
                      <a16:colId xmlns:a16="http://schemas.microsoft.com/office/drawing/2014/main" xmlns="" val="2583042892"/>
                    </a:ext>
                  </a:extLst>
                </a:gridCol>
              </a:tblGrid>
              <a:tr h="313255">
                <a:tc>
                  <a:txBody>
                    <a:bodyPr/>
                    <a:lstStyle/>
                    <a:p>
                      <a:pPr algn="l" fontAlgn="ctr"/>
                      <a:r>
                        <a:rPr lang="cs-CZ" sz="2000" u="none" strike="noStrike">
                          <a:effectLst/>
                        </a:rPr>
                        <a:t>PO</a:t>
                      </a:r>
                      <a:endParaRPr lang="cs-CZ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2000" u="none" strike="noStrike">
                          <a:effectLst/>
                        </a:rPr>
                        <a:t>2104</a:t>
                      </a:r>
                      <a:endParaRPr lang="cs-CZ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2323035345"/>
                  </a:ext>
                </a:extLst>
              </a:tr>
              <a:tr h="313255">
                <a:tc>
                  <a:txBody>
                    <a:bodyPr/>
                    <a:lstStyle/>
                    <a:p>
                      <a:pPr algn="l" fontAlgn="b"/>
                      <a:r>
                        <a:rPr lang="cs-CZ" sz="2000" u="none" strike="noStrike">
                          <a:effectLst/>
                        </a:rPr>
                        <a:t>LČR</a:t>
                      </a:r>
                      <a:endParaRPr lang="cs-CZ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2000" u="none" strike="noStrike">
                          <a:effectLst/>
                        </a:rPr>
                        <a:t>5213</a:t>
                      </a:r>
                      <a:endParaRPr lang="cs-CZ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2783312171"/>
                  </a:ext>
                </a:extLst>
              </a:tr>
              <a:tr h="313255">
                <a:tc>
                  <a:txBody>
                    <a:bodyPr/>
                    <a:lstStyle/>
                    <a:p>
                      <a:pPr algn="l" fontAlgn="b"/>
                      <a:r>
                        <a:rPr lang="cs-CZ" sz="2000" u="none" strike="noStrike">
                          <a:effectLst/>
                        </a:rPr>
                        <a:t>MO</a:t>
                      </a:r>
                      <a:endParaRPr lang="cs-CZ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2000" u="none" strike="noStrike" dirty="0">
                          <a:effectLst/>
                        </a:rPr>
                        <a:t>141</a:t>
                      </a:r>
                      <a:endParaRPr lang="cs-CZ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4236777180"/>
                  </a:ext>
                </a:extLst>
              </a:tr>
              <a:tr h="322205">
                <a:tc>
                  <a:txBody>
                    <a:bodyPr/>
                    <a:lstStyle/>
                    <a:p>
                      <a:pPr algn="l" fontAlgn="ctr"/>
                      <a:r>
                        <a:rPr lang="cs-CZ" sz="2000" u="none" strike="noStrike">
                          <a:effectLst/>
                        </a:rPr>
                        <a:t>Ostatní</a:t>
                      </a:r>
                      <a:endParaRPr lang="cs-CZ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2000" u="none" strike="noStrike">
                          <a:effectLst/>
                        </a:rPr>
                        <a:t>474</a:t>
                      </a:r>
                      <a:endParaRPr lang="cs-CZ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949023044"/>
                  </a:ext>
                </a:extLst>
              </a:tr>
              <a:tr h="322205">
                <a:tc>
                  <a:txBody>
                    <a:bodyPr/>
                    <a:lstStyle/>
                    <a:p>
                      <a:pPr algn="l" fontAlgn="b"/>
                      <a:r>
                        <a:rPr lang="cs-CZ" sz="2000" u="none" strike="noStrike">
                          <a:effectLst/>
                        </a:rPr>
                        <a:t>Celkem</a:t>
                      </a:r>
                      <a:endParaRPr lang="cs-CZ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2000" u="none" strike="noStrike" dirty="0">
                          <a:effectLst/>
                        </a:rPr>
                        <a:t>7932</a:t>
                      </a:r>
                      <a:endParaRPr lang="cs-CZ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1678378718"/>
                  </a:ext>
                </a:extLst>
              </a:tr>
            </a:tbl>
          </a:graphicData>
        </a:graphic>
      </p:graphicFrame>
      <p:sp>
        <p:nvSpPr>
          <p:cNvPr id="14" name="TextovéPole 13"/>
          <p:cNvSpPr txBox="1"/>
          <p:nvPr/>
        </p:nvSpPr>
        <p:spPr>
          <a:xfrm>
            <a:off x="5043195" y="4365104"/>
            <a:ext cx="23391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>
                <a:solidFill>
                  <a:schemeClr val="bg1"/>
                </a:solidFill>
              </a:rPr>
              <a:t>Počet toků ve správě</a:t>
            </a:r>
            <a:endParaRPr lang="cs-CZ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81319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404664"/>
            <a:ext cx="8229600" cy="6048672"/>
          </a:xfrm>
        </p:spPr>
        <p:txBody>
          <a:bodyPr/>
          <a:lstStyle/>
          <a:p>
            <a:pPr marL="0" indent="0">
              <a:buNone/>
            </a:pPr>
            <a:r>
              <a:rPr lang="cs-CZ" sz="2000" dirty="0" smtClean="0">
                <a:solidFill>
                  <a:schemeClr val="bg1"/>
                </a:solidFill>
              </a:rPr>
              <a:t>Počet nádrží IV. kategorie z hlediska TBD v povodí Odry – vycházíme </a:t>
            </a:r>
            <a:br>
              <a:rPr lang="cs-CZ" sz="2000" dirty="0" smtClean="0">
                <a:solidFill>
                  <a:schemeClr val="bg1"/>
                </a:solidFill>
              </a:rPr>
            </a:br>
            <a:r>
              <a:rPr lang="cs-CZ" sz="2000" dirty="0" smtClean="0">
                <a:solidFill>
                  <a:schemeClr val="bg1"/>
                </a:solidFill>
              </a:rPr>
              <a:t>z evidence </a:t>
            </a:r>
            <a:r>
              <a:rPr lang="cs-CZ" sz="2000" dirty="0" err="1" smtClean="0">
                <a:solidFill>
                  <a:schemeClr val="bg1"/>
                </a:solidFill>
              </a:rPr>
              <a:t>NsV</a:t>
            </a:r>
            <a:endParaRPr lang="cs-CZ" sz="2000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cs-CZ" sz="2000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cs-CZ" sz="2000" dirty="0">
              <a:solidFill>
                <a:schemeClr val="bg1"/>
              </a:solidFill>
            </a:endParaRPr>
          </a:p>
        </p:txBody>
      </p:sp>
      <p:graphicFrame>
        <p:nvGraphicFramePr>
          <p:cNvPr id="5" name="Tabulk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232258241"/>
              </p:ext>
            </p:extLst>
          </p:nvPr>
        </p:nvGraphicFramePr>
        <p:xfrm>
          <a:off x="266576" y="1210816"/>
          <a:ext cx="4089400" cy="23622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044700">
                  <a:extLst>
                    <a:ext uri="{9D8B030D-6E8A-4147-A177-3AD203B41FA5}">
                      <a16:colId xmlns:a16="http://schemas.microsoft.com/office/drawing/2014/main" xmlns="" val="3591393204"/>
                    </a:ext>
                  </a:extLst>
                </a:gridCol>
                <a:gridCol w="2044700">
                  <a:extLst>
                    <a:ext uri="{9D8B030D-6E8A-4147-A177-3AD203B41FA5}">
                      <a16:colId xmlns:a16="http://schemas.microsoft.com/office/drawing/2014/main" xmlns="" val="165846194"/>
                    </a:ext>
                  </a:extLst>
                </a:gridCol>
              </a:tblGrid>
              <a:tr h="333375">
                <a:tc>
                  <a:txBody>
                    <a:bodyPr/>
                    <a:lstStyle/>
                    <a:p>
                      <a:pPr algn="l" fontAlgn="ctr"/>
                      <a:r>
                        <a:rPr lang="cs-CZ" sz="2000" u="none" strike="noStrike">
                          <a:effectLst/>
                        </a:rPr>
                        <a:t>PO</a:t>
                      </a:r>
                      <a:endParaRPr lang="cs-CZ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2000" u="none" strike="noStrike">
                          <a:effectLst/>
                        </a:rPr>
                        <a:t>32</a:t>
                      </a:r>
                      <a:endParaRPr lang="cs-CZ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620602000"/>
                  </a:ext>
                </a:extLst>
              </a:tr>
              <a:tr h="333375">
                <a:tc>
                  <a:txBody>
                    <a:bodyPr/>
                    <a:lstStyle/>
                    <a:p>
                      <a:pPr algn="l" fontAlgn="b"/>
                      <a:r>
                        <a:rPr lang="cs-CZ" sz="2000" u="none" strike="noStrike" dirty="0">
                          <a:effectLst/>
                        </a:rPr>
                        <a:t>LČR</a:t>
                      </a:r>
                      <a:endParaRPr lang="cs-CZ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2000" u="none" strike="noStrike">
                          <a:effectLst/>
                        </a:rPr>
                        <a:t>59</a:t>
                      </a:r>
                      <a:endParaRPr lang="cs-CZ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56681540"/>
                  </a:ext>
                </a:extLst>
              </a:tr>
              <a:tr h="333375">
                <a:tc>
                  <a:txBody>
                    <a:bodyPr/>
                    <a:lstStyle/>
                    <a:p>
                      <a:pPr algn="l" fontAlgn="b"/>
                      <a:r>
                        <a:rPr lang="cs-CZ" sz="2000" u="none" strike="noStrike" dirty="0">
                          <a:effectLst/>
                        </a:rPr>
                        <a:t>ČRS</a:t>
                      </a:r>
                      <a:endParaRPr lang="cs-CZ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2000" u="none" strike="noStrike">
                          <a:effectLst/>
                        </a:rPr>
                        <a:t>40</a:t>
                      </a:r>
                      <a:endParaRPr lang="cs-CZ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2471835017"/>
                  </a:ext>
                </a:extLst>
              </a:tr>
              <a:tr h="333375">
                <a:tc>
                  <a:txBody>
                    <a:bodyPr/>
                    <a:lstStyle/>
                    <a:p>
                      <a:pPr algn="l" fontAlgn="b"/>
                      <a:r>
                        <a:rPr lang="cs-CZ" sz="2000" u="none" strike="noStrike">
                          <a:effectLst/>
                        </a:rPr>
                        <a:t>Chov ryb</a:t>
                      </a:r>
                      <a:endParaRPr lang="cs-CZ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2000" u="none" strike="noStrike">
                          <a:effectLst/>
                        </a:rPr>
                        <a:t>30</a:t>
                      </a:r>
                      <a:endParaRPr lang="cs-CZ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3960320696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algn="l" fontAlgn="b"/>
                      <a:r>
                        <a:rPr lang="cs-CZ" sz="2000" u="none" strike="noStrike">
                          <a:effectLst/>
                        </a:rPr>
                        <a:t>MO</a:t>
                      </a:r>
                      <a:endParaRPr lang="cs-CZ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2000" u="none" strike="noStrike">
                          <a:effectLst/>
                        </a:rPr>
                        <a:t>25</a:t>
                      </a:r>
                      <a:endParaRPr lang="cs-CZ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3872101470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algn="l" fontAlgn="b"/>
                      <a:r>
                        <a:rPr lang="cs-CZ" sz="2000" u="none" strike="noStrike">
                          <a:effectLst/>
                        </a:rPr>
                        <a:t>Ostatní</a:t>
                      </a:r>
                      <a:endParaRPr lang="cs-CZ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2000" u="none" strike="noStrike">
                          <a:effectLst/>
                        </a:rPr>
                        <a:t>458</a:t>
                      </a:r>
                      <a:endParaRPr lang="cs-CZ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1264464624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algn="l" fontAlgn="b"/>
                      <a:r>
                        <a:rPr lang="cs-CZ" sz="2000" u="none" strike="noStrike" dirty="0">
                          <a:effectLst/>
                        </a:rPr>
                        <a:t>Celkem</a:t>
                      </a:r>
                      <a:endParaRPr lang="cs-CZ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2000" u="none" strike="noStrike" dirty="0">
                          <a:effectLst/>
                        </a:rPr>
                        <a:t>644</a:t>
                      </a:r>
                      <a:endParaRPr lang="cs-CZ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933291954"/>
                  </a:ext>
                </a:extLst>
              </a:tr>
            </a:tbl>
          </a:graphicData>
        </a:graphic>
      </p:graphicFrame>
      <p:sp>
        <p:nvSpPr>
          <p:cNvPr id="7" name="TextovéPole 6"/>
          <p:cNvSpPr txBox="1"/>
          <p:nvPr/>
        </p:nvSpPr>
        <p:spPr>
          <a:xfrm>
            <a:off x="179512" y="3689737"/>
            <a:ext cx="8727261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 smtClean="0">
                <a:solidFill>
                  <a:schemeClr val="bg1"/>
                </a:solidFill>
              </a:rPr>
              <a:t>Počet evidovaných </a:t>
            </a:r>
            <a:r>
              <a:rPr lang="cs-CZ" sz="2000" dirty="0" err="1" smtClean="0">
                <a:solidFill>
                  <a:schemeClr val="bg1"/>
                </a:solidFill>
              </a:rPr>
              <a:t>NsV</a:t>
            </a:r>
            <a:r>
              <a:rPr lang="cs-CZ" sz="2000" dirty="0" smtClean="0">
                <a:solidFill>
                  <a:schemeClr val="bg1"/>
                </a:solidFill>
              </a:rPr>
              <a:t> neodpovídá přesně počtu nádrží – odhadujeme </a:t>
            </a:r>
            <a:br>
              <a:rPr lang="cs-CZ" sz="2000" dirty="0" smtClean="0">
                <a:solidFill>
                  <a:schemeClr val="bg1"/>
                </a:solidFill>
              </a:rPr>
            </a:br>
            <a:r>
              <a:rPr lang="cs-CZ" sz="2000" dirty="0" smtClean="0">
                <a:solidFill>
                  <a:schemeClr val="bg1"/>
                </a:solidFill>
              </a:rPr>
              <a:t>existenci až 1000 nádrží.</a:t>
            </a:r>
          </a:p>
          <a:p>
            <a:r>
              <a:rPr lang="cs-CZ" sz="2000" dirty="0" smtClean="0">
                <a:solidFill>
                  <a:schemeClr val="bg1"/>
                </a:solidFill>
              </a:rPr>
              <a:t>Z přehledu velmi zjednodušeně vyplývá, že na každém 9 km VT máme VN.</a:t>
            </a:r>
          </a:p>
          <a:p>
            <a:endParaRPr lang="cs-CZ" sz="2000" dirty="0">
              <a:solidFill>
                <a:schemeClr val="bg1"/>
              </a:solidFill>
            </a:endParaRPr>
          </a:p>
          <a:p>
            <a:endParaRPr lang="cs-CZ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56672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7690" y="1700808"/>
            <a:ext cx="8868619" cy="4788000"/>
          </a:xfrm>
        </p:spPr>
      </p:pic>
      <p:sp>
        <p:nvSpPr>
          <p:cNvPr id="7" name="TextovéPole 6"/>
          <p:cNvSpPr txBox="1"/>
          <p:nvPr/>
        </p:nvSpPr>
        <p:spPr>
          <a:xfrm>
            <a:off x="467544" y="548680"/>
            <a:ext cx="61286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SN Bartošovice </a:t>
            </a:r>
            <a:r>
              <a:rPr lang="cs-CZ" dirty="0" smtClean="0">
                <a:solidFill>
                  <a:schemeClr val="bg1"/>
                </a:solidFill>
              </a:rPr>
              <a:t>III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smtClean="0">
                <a:solidFill>
                  <a:schemeClr val="bg1"/>
                </a:solidFill>
              </a:rPr>
              <a:t>v </a:t>
            </a:r>
            <a:r>
              <a:rPr lang="cs-CZ" dirty="0">
                <a:solidFill>
                  <a:schemeClr val="bg1"/>
                </a:solidFill>
              </a:rPr>
              <a:t>zátopě nádrže 2 historické rybníky </a:t>
            </a:r>
            <a:r>
              <a:rPr lang="cs-CZ" dirty="0" smtClean="0">
                <a:solidFill>
                  <a:schemeClr val="bg1"/>
                </a:solidFill>
              </a:rPr>
              <a:t>mimo naši evidenci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xmlns="" val="2737704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95536" y="116632"/>
            <a:ext cx="8424936" cy="6192688"/>
          </a:xfrm>
        </p:spPr>
        <p:txBody>
          <a:bodyPr/>
          <a:lstStyle/>
          <a:p>
            <a:pPr marL="0" indent="0">
              <a:buNone/>
            </a:pPr>
            <a:r>
              <a:rPr lang="cs-CZ" sz="2000" dirty="0" smtClean="0">
                <a:solidFill>
                  <a:schemeClr val="bg1"/>
                </a:solidFill>
              </a:rPr>
              <a:t>Co je příčinnou závad a poškození funkce VD a následně funkcí VT?</a:t>
            </a:r>
          </a:p>
          <a:p>
            <a:r>
              <a:rPr lang="cs-CZ" sz="2000" dirty="0" smtClean="0">
                <a:solidFill>
                  <a:schemeClr val="bg1"/>
                </a:solidFill>
              </a:rPr>
              <a:t>Neexistující databáze a lokalizace nádrží na VT.</a:t>
            </a:r>
          </a:p>
          <a:p>
            <a:r>
              <a:rPr lang="cs-CZ" sz="2000" dirty="0" smtClean="0">
                <a:solidFill>
                  <a:schemeClr val="bg1"/>
                </a:solidFill>
              </a:rPr>
              <a:t>Neznámý technický stav nádrží, absence kontroly.</a:t>
            </a:r>
          </a:p>
          <a:p>
            <a:r>
              <a:rPr lang="cs-CZ" sz="2000" dirty="0" smtClean="0">
                <a:solidFill>
                  <a:schemeClr val="bg1"/>
                </a:solidFill>
              </a:rPr>
              <a:t>Hydrologické údaje.</a:t>
            </a:r>
          </a:p>
          <a:p>
            <a:r>
              <a:rPr lang="cs-CZ" sz="2000" dirty="0" smtClean="0">
                <a:solidFill>
                  <a:schemeClr val="bg1"/>
                </a:solidFill>
              </a:rPr>
              <a:t>Úsporný technický návrh nádrží.</a:t>
            </a:r>
          </a:p>
          <a:p>
            <a:r>
              <a:rPr lang="cs-CZ" sz="2000" dirty="0" smtClean="0">
                <a:solidFill>
                  <a:schemeClr val="bg1"/>
                </a:solidFill>
              </a:rPr>
              <a:t>Nevhodné hospodaření v zátopách.</a:t>
            </a:r>
          </a:p>
          <a:p>
            <a:r>
              <a:rPr lang="cs-CZ" sz="2000" dirty="0" smtClean="0">
                <a:solidFill>
                  <a:schemeClr val="bg1"/>
                </a:solidFill>
              </a:rPr>
              <a:t>(Ne)úmyslné poškození vodního díla. </a:t>
            </a:r>
          </a:p>
          <a:p>
            <a:pPr marL="0" indent="0">
              <a:buNone/>
            </a:pPr>
            <a:endParaRPr lang="cs-CZ" sz="2000" dirty="0">
              <a:solidFill>
                <a:schemeClr val="bg1"/>
              </a:solidFill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9512" y="2708920"/>
            <a:ext cx="7291781" cy="3456000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0800000">
            <a:off x="1589232" y="2924944"/>
            <a:ext cx="7303248" cy="3456000"/>
          </a:xfrm>
          <a:prstGeom prst="rect">
            <a:avLst/>
          </a:prstGeom>
        </p:spPr>
      </p:pic>
      <p:sp>
        <p:nvSpPr>
          <p:cNvPr id="2" name="TextovéPole 1"/>
          <p:cNvSpPr txBox="1"/>
          <p:nvPr/>
        </p:nvSpPr>
        <p:spPr>
          <a:xfrm>
            <a:off x="2403480" y="6453336"/>
            <a:ext cx="36086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>
                <a:solidFill>
                  <a:schemeClr val="bg1"/>
                </a:solidFill>
              </a:rPr>
              <a:t>VD Baška na </a:t>
            </a:r>
            <a:r>
              <a:rPr lang="cs-CZ" dirty="0" err="1" smtClean="0">
                <a:solidFill>
                  <a:schemeClr val="bg1"/>
                </a:solidFill>
              </a:rPr>
              <a:t>Baštici</a:t>
            </a:r>
            <a:r>
              <a:rPr lang="cs-CZ" dirty="0" smtClean="0">
                <a:solidFill>
                  <a:schemeClr val="bg1"/>
                </a:solidFill>
              </a:rPr>
              <a:t> duben 2022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395536" y="2852936"/>
            <a:ext cx="22060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>
                <a:solidFill>
                  <a:srgbClr val="FF0000"/>
                </a:solidFill>
              </a:rPr>
              <a:t>Výška hráze – 8m</a:t>
            </a:r>
          </a:p>
          <a:p>
            <a:r>
              <a:rPr lang="cs-CZ" dirty="0" smtClean="0">
                <a:solidFill>
                  <a:srgbClr val="FF0000"/>
                </a:solidFill>
              </a:rPr>
              <a:t>Objem – 1,1 mil. m</a:t>
            </a:r>
            <a:r>
              <a:rPr lang="cs-CZ" baseline="30000" dirty="0" smtClean="0">
                <a:solidFill>
                  <a:srgbClr val="FF0000"/>
                </a:solidFill>
              </a:rPr>
              <a:t>3</a:t>
            </a:r>
            <a:endParaRPr lang="cs-CZ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69372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Výchozí návrh">
  <a:themeElements>
    <a:clrScheme name="Výchozí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Výchozí návrh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7763</TotalTime>
  <Words>524</Words>
  <Application>Microsoft Office PowerPoint</Application>
  <PresentationFormat>Předvádění na obrazovce (4:3)</PresentationFormat>
  <Paragraphs>116</Paragraphs>
  <Slides>13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13</vt:i4>
      </vt:variant>
    </vt:vector>
  </HeadingPairs>
  <TitlesOfParts>
    <vt:vector size="14" baseType="lpstr">
      <vt:lpstr>Výchozí návrh</vt:lpstr>
      <vt:lpstr>     PROVOZ VODNÍCH NÁDRŽÍ PŘI EXTRÉMNÍCH HYDROLOGICKÝCH JEVECH NA DROBNÝCH VODNÍCH TOCÍCH V POVODÍ ODRY   Povodí Odry, státní podnik  Tomáš Skokan Richard Šimek   </vt:lpstr>
      <vt:lpstr>Snímek 2</vt:lpstr>
      <vt:lpstr>Snímek 3</vt:lpstr>
      <vt:lpstr>Snímek 4</vt:lpstr>
      <vt:lpstr>Snímek 5</vt:lpstr>
      <vt:lpstr>Snímek 6</vt:lpstr>
      <vt:lpstr>Snímek 7</vt:lpstr>
      <vt:lpstr>Snímek 8</vt:lpstr>
      <vt:lpstr>Snímek 9</vt:lpstr>
      <vt:lpstr>Snímek 10</vt:lpstr>
      <vt:lpstr>Snímek 11</vt:lpstr>
      <vt:lpstr>Snímek 12</vt:lpstr>
      <vt:lpstr>Snímek 13</vt:lpstr>
    </vt:vector>
  </TitlesOfParts>
  <Company>Home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Přenos dat TBD v Povodí Odry</dc:title>
  <dc:creator>Fevin</dc:creator>
  <cp:lastModifiedBy>ASUS</cp:lastModifiedBy>
  <cp:revision>512</cp:revision>
  <cp:lastPrinted>2022-05-26T07:38:55Z</cp:lastPrinted>
  <dcterms:created xsi:type="dcterms:W3CDTF">2004-07-29T23:18:25Z</dcterms:created>
  <dcterms:modified xsi:type="dcterms:W3CDTF">2022-05-29T20:33:04Z</dcterms:modified>
</cp:coreProperties>
</file>